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Ubuntu"/>
      <p:regular r:id="rId46"/>
      <p:bold r:id="rId47"/>
      <p:italic r:id="rId48"/>
      <p:boldItalic r:id="rId49"/>
    </p:embeddedFont>
    <p:embeddedFont>
      <p:font typeface="Ubuntu Light"/>
      <p:regular r:id="rId50"/>
      <p:bold r:id="rId51"/>
      <p:italic r:id="rId52"/>
      <p:boldItalic r:id="rId53"/>
    </p:embeddedFont>
    <p:embeddedFont>
      <p:font typeface="Ubuntu Medium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5F7F73-E8E0-42F3-939C-914DB6210D11}">
  <a:tblStyle styleId="{F05F7F73-E8E0-42F3-939C-914DB6210D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Ubuntu-regular.fntdata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Ubuntu-italic.fntdata"/><Relationship Id="rId47" Type="http://schemas.openxmlformats.org/officeDocument/2006/relationships/font" Target="fonts/Ubuntu-bold.fntdata"/><Relationship Id="rId49" Type="http://schemas.openxmlformats.org/officeDocument/2006/relationships/font" Target="fonts/Ubuntu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UbuntuLight-bold.fntdata"/><Relationship Id="rId50" Type="http://schemas.openxmlformats.org/officeDocument/2006/relationships/font" Target="fonts/UbuntuLight-regular.fntdata"/><Relationship Id="rId53" Type="http://schemas.openxmlformats.org/officeDocument/2006/relationships/font" Target="fonts/UbuntuLight-boldItalic.fntdata"/><Relationship Id="rId52" Type="http://schemas.openxmlformats.org/officeDocument/2006/relationships/font" Target="fonts/UbuntuLight-italic.fntdata"/><Relationship Id="rId11" Type="http://schemas.openxmlformats.org/officeDocument/2006/relationships/slide" Target="slides/slide5.xml"/><Relationship Id="rId55" Type="http://schemas.openxmlformats.org/officeDocument/2006/relationships/font" Target="fonts/UbuntuMedium-bold.fntdata"/><Relationship Id="rId10" Type="http://schemas.openxmlformats.org/officeDocument/2006/relationships/slide" Target="slides/slide4.xml"/><Relationship Id="rId54" Type="http://schemas.openxmlformats.org/officeDocument/2006/relationships/font" Target="fonts/UbuntuMedium-regular.fntdata"/><Relationship Id="rId13" Type="http://schemas.openxmlformats.org/officeDocument/2006/relationships/slide" Target="slides/slide7.xml"/><Relationship Id="rId57" Type="http://schemas.openxmlformats.org/officeDocument/2006/relationships/font" Target="fonts/UbuntuMedium-boldItalic.fntdata"/><Relationship Id="rId12" Type="http://schemas.openxmlformats.org/officeDocument/2006/relationships/slide" Target="slides/slide6.xml"/><Relationship Id="rId56" Type="http://schemas.openxmlformats.org/officeDocument/2006/relationships/font" Target="fonts/UbuntuMedium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7a570fb8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7a570fb8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86587567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86587567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86587567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86587567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86587567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86587567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7a570fb8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7a570fb8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7a570fb8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7a570fb8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7a570fb8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7a570fb8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6961cd0df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6961cd0df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b5fb7ea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b5fb7ea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6961cd0df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26961cd0df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639160cb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639160c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7a570fb8b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7a570fb8b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6961cd0d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6961cd0d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6961cd0df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6961cd0df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6961cd0df_2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6961cd0df_2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6961cd0df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6961cd0df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6961cd0df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6961cd0df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6961cd0df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6961cd0df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6961cd0d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6961cd0d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7bad2967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7bad2967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7bad29676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f7bad29676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b5fb7eaa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b5fb7eaa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7a570fb8b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7a570fb8b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639160cb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2639160cb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b5fb7eaa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b5fb7eaa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26961cd0d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26961cd0d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6961cd0df_2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26961cd0df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7bad2967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f7bad2967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7bad29676_4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7bad29676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7bad29676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7bad29676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6961cd0d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6961cd0d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6961cd0d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26961cd0d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6961cd0df_2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6961cd0df_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6961cd0d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6961cd0d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61cd0df_2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6961cd0df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639160c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639160c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7a570fb8b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7a570fb8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7a570fb8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7a570fb8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86587567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86587567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0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3000"/>
              <a:buFont typeface="Ubuntu"/>
              <a:buNone/>
              <a:defRPr b="1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2400"/>
              <a:buFont typeface="Ubuntu"/>
              <a:buNone/>
              <a:defRPr sz="24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372075" y="3938225"/>
            <a:ext cx="85125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" name="Google Shape;14;p2"/>
          <p:cNvSpPr txBox="1"/>
          <p:nvPr/>
        </p:nvSpPr>
        <p:spPr>
          <a:xfrm>
            <a:off x="3645750" y="3938225"/>
            <a:ext cx="52860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Ing. Magdalena Bouza, Ing. Carlos German Carreño Romano</a:t>
            </a:r>
            <a:endParaRPr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" name="Google Shape;15;p2"/>
          <p:cNvCxnSpPr/>
          <p:nvPr/>
        </p:nvCxnSpPr>
        <p:spPr>
          <a:xfrm>
            <a:off x="372075" y="3938225"/>
            <a:ext cx="85125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2"/>
          <p:cNvSpPr txBox="1"/>
          <p:nvPr/>
        </p:nvSpPr>
        <p:spPr>
          <a:xfrm>
            <a:off x="324675" y="3938225"/>
            <a:ext cx="3985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Clase #</a:t>
            </a:r>
            <a:endParaRPr b="1"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56275" y="286475"/>
            <a:ext cx="2022109" cy="4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9AEE5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Ubuntu"/>
              <a:buNone/>
              <a:defRPr sz="3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2800"/>
              <a:buFont typeface="Ubuntu"/>
              <a:buNone/>
              <a:defRPr b="1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65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22.png"/><Relationship Id="rId5" Type="http://schemas.openxmlformats.org/officeDocument/2006/relationships/image" Target="../media/image31.png"/><Relationship Id="rId6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8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40.png"/><Relationship Id="rId5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44.png"/><Relationship Id="rId6" Type="http://schemas.openxmlformats.org/officeDocument/2006/relationships/image" Target="../media/image50.png"/><Relationship Id="rId7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46.png"/><Relationship Id="rId6" Type="http://schemas.openxmlformats.org/officeDocument/2006/relationships/image" Target="../media/image39.png"/><Relationship Id="rId7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48.png"/><Relationship Id="rId7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5.jpg"/><Relationship Id="rId5" Type="http://schemas.openxmlformats.org/officeDocument/2006/relationships/image" Target="../media/image18.png"/><Relationship Id="rId6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9" Type="http://schemas.openxmlformats.org/officeDocument/2006/relationships/image" Target="../media/image52.png"/><Relationship Id="rId5" Type="http://schemas.openxmlformats.org/officeDocument/2006/relationships/image" Target="../media/image35.png"/><Relationship Id="rId6" Type="http://schemas.openxmlformats.org/officeDocument/2006/relationships/image" Target="../media/image57.png"/><Relationship Id="rId7" Type="http://schemas.openxmlformats.org/officeDocument/2006/relationships/image" Target="../media/image51.png"/><Relationship Id="rId8" Type="http://schemas.openxmlformats.org/officeDocument/2006/relationships/image" Target="../media/image6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Relationship Id="rId6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64.png"/><Relationship Id="rId6" Type="http://schemas.openxmlformats.org/officeDocument/2006/relationships/image" Target="../media/image5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6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hyperlink" Target="https://github.com/charlieromano/TimeSerie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smn.gob.ar/noticias/tiempo-y-clima-resumen-2019-0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robjhyndman.com/hyndsight/cyclicts/" TargetMode="External"/><Relationship Id="rId5" Type="http://schemas.openxmlformats.org/officeDocument/2006/relationships/hyperlink" Target="https://www.investopedia.com/ask/answers/081314/whats-most-expensive-stock-all-time.asp" TargetMode="External"/><Relationship Id="rId6" Type="http://schemas.openxmlformats.org/officeDocument/2006/relationships/image" Target="../media/image6.png"/><Relationship Id="rId7" Type="http://schemas.openxmlformats.org/officeDocument/2006/relationships/hyperlink" Target="https://robjhyndman.com/hyndsight/cyclicts/" TargetMode="External"/><Relationship Id="rId8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236275" y="2043200"/>
            <a:ext cx="86073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Análisis de Series de Tiempo</a:t>
            </a:r>
            <a:endParaRPr b="1" sz="3000"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Carrera de Especialización en Inteligencia Artificial</a:t>
            </a:r>
            <a:endParaRPr sz="2400"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645750" y="3938225"/>
            <a:ext cx="52860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Ing. Magdalena Bouza, Ing. Carlos German Carreño Romano</a:t>
            </a:r>
            <a:endParaRPr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6" name="Google Shape;66;p14"/>
          <p:cNvCxnSpPr/>
          <p:nvPr/>
        </p:nvCxnSpPr>
        <p:spPr>
          <a:xfrm>
            <a:off x="372075" y="3938225"/>
            <a:ext cx="85125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4"/>
          <p:cNvSpPr txBox="1"/>
          <p:nvPr/>
        </p:nvSpPr>
        <p:spPr>
          <a:xfrm>
            <a:off x="324675" y="3938225"/>
            <a:ext cx="3985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Clase</a:t>
            </a:r>
            <a:r>
              <a:rPr b="1" lang="es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 1</a:t>
            </a:r>
            <a:endParaRPr b="1"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275" y="286475"/>
            <a:ext cx="2022109" cy="4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¿Para qué estudiar Series de Tiempo?</a:t>
            </a:r>
            <a:endParaRPr b="1">
              <a:solidFill>
                <a:srgbClr val="1691C1"/>
              </a:solidFill>
            </a:endParaRPr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6000" y="1129450"/>
            <a:ext cx="8758200" cy="11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En general no podemos asumir que la </a:t>
            </a:r>
            <a:r>
              <a:rPr b="1" lang="es"/>
              <a:t>observación </a:t>
            </a:r>
            <a:r>
              <a:rPr lang="es"/>
              <a:t>surge independientemente de una población común. Estudiar modelos que incorporen </a:t>
            </a:r>
            <a:r>
              <a:rPr b="1" lang="es"/>
              <a:t>dependencia </a:t>
            </a:r>
            <a:r>
              <a:rPr lang="es"/>
              <a:t>es la clave en TSA.</a:t>
            </a:r>
            <a:endParaRPr/>
          </a:p>
        </p:txBody>
      </p:sp>
      <p:cxnSp>
        <p:nvCxnSpPr>
          <p:cNvPr id="147" name="Google Shape;147;p23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9" name="Google Shape;149;p23"/>
          <p:cNvSpPr txBox="1"/>
          <p:nvPr/>
        </p:nvSpPr>
        <p:spPr>
          <a:xfrm>
            <a:off x="311700" y="2298900"/>
            <a:ext cx="85266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</a:pPr>
            <a:r>
              <a:rPr b="1" lang="es" sz="1800">
                <a:solidFill>
                  <a:schemeClr val="dk2"/>
                </a:solidFill>
              </a:rPr>
              <a:t>Modelado</a:t>
            </a:r>
            <a:r>
              <a:rPr lang="es" sz="1800">
                <a:solidFill>
                  <a:schemeClr val="dk2"/>
                </a:solidFill>
              </a:rPr>
              <a:t>: se busca identificar un modelo aproximado del problema. Es necesario identificar un modelo correcto, así como los parámetros asociados al mismo.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 rotWithShape="1">
          <a:blip r:embed="rId3">
            <a:alphaModFix/>
          </a:blip>
          <a:srcRect b="0" l="0" r="30138" t="0"/>
          <a:stretch/>
        </p:blipFill>
        <p:spPr>
          <a:xfrm>
            <a:off x="2586925" y="2973450"/>
            <a:ext cx="2945700" cy="20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¿Para qué estudiar Series de Tiempo?</a:t>
            </a:r>
            <a:endParaRPr b="1">
              <a:solidFill>
                <a:srgbClr val="1691C1"/>
              </a:solidFill>
            </a:endParaRPr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316000" y="1129450"/>
            <a:ext cx="8758200" cy="11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En general no podemos asumir que la </a:t>
            </a:r>
            <a:r>
              <a:rPr b="1" lang="es"/>
              <a:t>observación </a:t>
            </a:r>
            <a:r>
              <a:rPr lang="es"/>
              <a:t>surge independientemente de una población común. Estudiar modelos que incorporen </a:t>
            </a:r>
            <a:r>
              <a:rPr b="1" lang="es"/>
              <a:t>dependencia </a:t>
            </a:r>
            <a:r>
              <a:rPr lang="es"/>
              <a:t>es la clave en TSA.</a:t>
            </a:r>
            <a:endParaRPr/>
          </a:p>
        </p:txBody>
      </p:sp>
      <p:cxnSp>
        <p:nvCxnSpPr>
          <p:cNvPr id="157" name="Google Shape;157;p24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9" name="Google Shape;159;p24"/>
          <p:cNvSpPr txBox="1"/>
          <p:nvPr/>
        </p:nvSpPr>
        <p:spPr>
          <a:xfrm>
            <a:off x="311700" y="2298900"/>
            <a:ext cx="8526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</a:pPr>
            <a:r>
              <a:rPr b="1" lang="es" sz="1800">
                <a:solidFill>
                  <a:schemeClr val="dk2"/>
                </a:solidFill>
              </a:rPr>
              <a:t>Predicción</a:t>
            </a:r>
            <a:r>
              <a:rPr lang="es" sz="1800">
                <a:solidFill>
                  <a:schemeClr val="dk2"/>
                </a:solidFill>
              </a:rPr>
              <a:t>: el objetivo es conocer, o predecir, el comportamiento futuro del sistema.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650" y="3079200"/>
            <a:ext cx="3560892" cy="17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¿Para qué estudiar Series de Tiempo?</a:t>
            </a:r>
            <a:endParaRPr b="1">
              <a:solidFill>
                <a:srgbClr val="1691C1"/>
              </a:solidFill>
            </a:endParaRPr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316000" y="1129450"/>
            <a:ext cx="8758200" cy="11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En general no podemos asumir que la </a:t>
            </a:r>
            <a:r>
              <a:rPr b="1" lang="es"/>
              <a:t>observación </a:t>
            </a:r>
            <a:r>
              <a:rPr lang="es"/>
              <a:t>surge independientemente de una población común. Estudiar modelos que incorporen </a:t>
            </a:r>
            <a:r>
              <a:rPr b="1" lang="es"/>
              <a:t>dependencia </a:t>
            </a:r>
            <a:r>
              <a:rPr lang="es"/>
              <a:t>es la clave en TSA.</a:t>
            </a:r>
            <a:endParaRPr/>
          </a:p>
        </p:txBody>
      </p:sp>
      <p:cxnSp>
        <p:nvCxnSpPr>
          <p:cNvPr id="167" name="Google Shape;167;p25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311700" y="2298900"/>
            <a:ext cx="8526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</a:pPr>
            <a:r>
              <a:rPr b="1" lang="es" sz="1800">
                <a:solidFill>
                  <a:schemeClr val="dk2"/>
                </a:solidFill>
              </a:rPr>
              <a:t>Extracción de señales</a:t>
            </a:r>
            <a:r>
              <a:rPr lang="es" sz="1800">
                <a:solidFill>
                  <a:schemeClr val="dk2"/>
                </a:solidFill>
              </a:rPr>
              <a:t>: de todo el modelo, se busca extraer ciertas señales que resultan de interés para el problema en cuestión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375" y="3079200"/>
            <a:ext cx="4241444" cy="17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Cómo clasificar</a:t>
            </a: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 Series de Tiempo</a:t>
            </a:r>
            <a:endParaRPr b="1">
              <a:solidFill>
                <a:srgbClr val="1691C1"/>
              </a:solidFill>
            </a:endParaRPr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316000" y="1205650"/>
            <a:ext cx="8516400" cy="3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b="1" lang="es"/>
              <a:t>Continuas o discretas</a:t>
            </a:r>
            <a:r>
              <a:rPr lang="es"/>
              <a:t>: En general se consideran series de tiempo discretas, ya que los datos suelen medirse en intervalos de tiempo</a:t>
            </a:r>
            <a:endParaRPr/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lang="es"/>
              <a:t>Univariadas o </a:t>
            </a:r>
            <a:r>
              <a:rPr b="1" lang="es"/>
              <a:t>multivariadas</a:t>
            </a:r>
            <a:r>
              <a:rPr lang="es"/>
              <a:t>:</a:t>
            </a:r>
            <a:endParaRPr/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b="1" lang="es"/>
              <a:t>Estacionarias</a:t>
            </a:r>
            <a:r>
              <a:rPr lang="es"/>
              <a:t> o </a:t>
            </a:r>
            <a:r>
              <a:rPr b="1" lang="es"/>
              <a:t>no estacionarias</a:t>
            </a:r>
            <a:r>
              <a:rPr lang="es"/>
              <a:t>: cuando la serie de tiempo estudiada proviene de realizaciones de un proceso estocástico con una estructura invariante en el tiempo se lo llama estacionario. </a:t>
            </a:r>
            <a:endParaRPr/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b="1" lang="es"/>
              <a:t>Gaussianas</a:t>
            </a:r>
            <a:r>
              <a:rPr lang="es"/>
              <a:t> o no gaussianas: Si la serie de tiempo sigue una distribución Gaussiana o no,</a:t>
            </a:r>
            <a:endParaRPr/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b="1" lang="es"/>
              <a:t>Lineales</a:t>
            </a:r>
            <a:r>
              <a:rPr lang="es"/>
              <a:t> o no lineales: se dice que una serie de tiempos es lineal si puede modelarse como la salida de un sistema lineal</a:t>
            </a:r>
            <a:endParaRPr/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Observaciones faltantes y outliers</a:t>
            </a:r>
            <a:endParaRPr/>
          </a:p>
        </p:txBody>
      </p:sp>
      <p:cxnSp>
        <p:nvCxnSpPr>
          <p:cNvPr id="177" name="Google Shape;177;p26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9AEE5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Series de tiempo y </a:t>
            </a:r>
            <a:endParaRPr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Procesos estocásticos</a:t>
            </a:r>
            <a:endParaRPr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Procesos estocásticos</a:t>
            </a:r>
            <a:endParaRPr b="1">
              <a:solidFill>
                <a:srgbClr val="1691C1"/>
              </a:solidFill>
            </a:endParaRPr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316000" y="1205650"/>
            <a:ext cx="3882900" cy="3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series de tiempo forman parte de lo que se conoce como procesos estocásticos. 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Así como las variables aleatorias mapean los posibles resultados de un experimento aleatorio a un número (real), los procesos estocásticos mapean los resultados de un experimento aleatorio  a un conjunto de funciones en el tiempo.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190" name="Google Shape;190;p28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 rotWithShape="1">
          <a:blip r:embed="rId3">
            <a:alphaModFix/>
          </a:blip>
          <a:srcRect b="0" l="0" r="17307" t="0"/>
          <a:stretch/>
        </p:blipFill>
        <p:spPr>
          <a:xfrm>
            <a:off x="4150700" y="1053675"/>
            <a:ext cx="4681601" cy="38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/>
        </p:nvSpPr>
        <p:spPr>
          <a:xfrm>
            <a:off x="0" y="4793425"/>
            <a:ext cx="883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dk1"/>
                </a:solidFill>
                <a:highlight>
                  <a:srgbClr val="F6F6F6"/>
                </a:highlight>
              </a:rPr>
              <a:t>Ref.:</a:t>
            </a:r>
            <a:r>
              <a:rPr lang="es" sz="900">
                <a:solidFill>
                  <a:schemeClr val="dk1"/>
                </a:solidFill>
                <a:highlight>
                  <a:srgbClr val="F6F6F6"/>
                </a:highlight>
              </a:rPr>
              <a:t> </a:t>
            </a:r>
            <a:r>
              <a:rPr lang="es" sz="900">
                <a:solidFill>
                  <a:schemeClr val="dk1"/>
                </a:solidFill>
                <a:highlight>
                  <a:srgbClr val="F6F6F6"/>
                </a:highlight>
              </a:rPr>
              <a:t>Random Signals: Detection, Estimation and Data Analysis, </a:t>
            </a:r>
            <a:r>
              <a:rPr i="1" lang="es" sz="900">
                <a:solidFill>
                  <a:schemeClr val="dk1"/>
                </a:solidFill>
                <a:highlight>
                  <a:srgbClr val="F6F6F6"/>
                </a:highlight>
              </a:rPr>
              <a:t>Shanmugan, Breipohl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525" y="1477625"/>
            <a:ext cx="3830750" cy="20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11700" y="1083029"/>
            <a:ext cx="5514600" cy="19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Ensamble de funciones de tiempo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Función de tiempo específica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Variable aleatoria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Valor numérico de una función en un tiempo dado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00" name="Google Shape;200;p29"/>
          <p:cNvPicPr preferRelativeResize="0"/>
          <p:nvPr/>
        </p:nvPicPr>
        <p:blipFill rotWithShape="1">
          <a:blip r:embed="rId4">
            <a:alphaModFix/>
          </a:blip>
          <a:srcRect b="70888" l="0" r="0" t="0"/>
          <a:stretch/>
        </p:blipFill>
        <p:spPr>
          <a:xfrm>
            <a:off x="895425" y="1386166"/>
            <a:ext cx="4237800" cy="5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4">
            <a:alphaModFix/>
          </a:blip>
          <a:srcRect b="43637" l="0" r="0" t="30971"/>
          <a:stretch/>
        </p:blipFill>
        <p:spPr>
          <a:xfrm>
            <a:off x="895425" y="2268700"/>
            <a:ext cx="4237800" cy="4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 b="0" l="0" r="0" t="77478"/>
          <a:stretch/>
        </p:blipFill>
        <p:spPr>
          <a:xfrm>
            <a:off x="895425" y="3904874"/>
            <a:ext cx="4237800" cy="4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4">
            <a:alphaModFix/>
          </a:blip>
          <a:srcRect b="18263" l="0" r="0" t="56345"/>
          <a:stretch/>
        </p:blipFill>
        <p:spPr>
          <a:xfrm>
            <a:off x="895425" y="3105150"/>
            <a:ext cx="4237800" cy="4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Procesos estocásticos</a:t>
            </a:r>
            <a:endParaRPr b="1">
              <a:solidFill>
                <a:srgbClr val="1691C1"/>
              </a:solidFill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229650" y="4464300"/>
            <a:ext cx="8730600" cy="400200"/>
          </a:xfrm>
          <a:prstGeom prst="rect">
            <a:avLst/>
          </a:prstGeom>
          <a:noFill/>
          <a:ln cap="flat" cmpd="sng" w="9525">
            <a:solidFill>
              <a:srgbClr val="49AE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rgbClr val="1691C1"/>
                </a:solidFill>
              </a:rPr>
              <a:t>Una serie de tiempo es una </a:t>
            </a:r>
            <a:r>
              <a:rPr i="1" lang="es">
                <a:solidFill>
                  <a:srgbClr val="1691C1"/>
                </a:solidFill>
              </a:rPr>
              <a:t>sucesión</a:t>
            </a:r>
            <a:r>
              <a:rPr i="1" lang="es">
                <a:solidFill>
                  <a:srgbClr val="1691C1"/>
                </a:solidFill>
              </a:rPr>
              <a:t> de variables aleatorias correlacionadas entre </a:t>
            </a:r>
            <a:r>
              <a:rPr i="1" lang="es">
                <a:solidFill>
                  <a:srgbClr val="1691C1"/>
                </a:solidFill>
              </a:rPr>
              <a:t>sí a</a:t>
            </a:r>
            <a:r>
              <a:rPr i="1" lang="es">
                <a:solidFill>
                  <a:srgbClr val="1691C1"/>
                </a:solidFill>
              </a:rPr>
              <a:t> lo largo del tiempo.</a:t>
            </a:r>
            <a:endParaRPr i="1">
              <a:solidFill>
                <a:srgbClr val="1691C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Estrategia de modelado</a:t>
            </a:r>
            <a:endParaRPr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311700" y="1152475"/>
            <a:ext cx="8520600" cy="3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Hallar modelos para las series de tiempo no es algo trivial. En general el proceso consiste de 3 pasos: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s">
                <a:solidFill>
                  <a:srgbClr val="1691C1"/>
                </a:solidFill>
              </a:rPr>
              <a:t>Especificación </a:t>
            </a:r>
            <a:r>
              <a:rPr lang="es"/>
              <a:t>(o identificación) del modelo: se seleccionan algunos modelos que podrían ser apropiados para modelar la serie que estamos estudiando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>
                <a:solidFill>
                  <a:srgbClr val="1691C1"/>
                </a:solidFill>
              </a:rPr>
              <a:t>Ajuste del modelo</a:t>
            </a:r>
            <a:r>
              <a:rPr lang="es"/>
              <a:t>: dado un modelo propuesto, se busca estimar los mejores parámetros de ese modelo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>
                <a:solidFill>
                  <a:srgbClr val="1691C1"/>
                </a:solidFill>
              </a:rPr>
              <a:t>Diagnóstico </a:t>
            </a:r>
            <a:r>
              <a:rPr lang="es"/>
              <a:t>del modelo: analizar mediante diversos tests la bondad o calidad del modelo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En este curso nos vamos a encargar de presentar distintos modelos y estudiar cómo ejecutar cada uno de estos pasos.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Análisis de Series de Tiempo</a:t>
            </a:r>
            <a:endParaRPr b="1">
              <a:solidFill>
                <a:srgbClr val="1691C1"/>
              </a:solidFill>
            </a:endParaRPr>
          </a:p>
        </p:txBody>
      </p:sp>
      <p:sp>
        <p:nvSpPr>
          <p:cNvPr id="217" name="Google Shape;217;p31"/>
          <p:cNvSpPr txBox="1"/>
          <p:nvPr>
            <p:ph idx="1" type="body"/>
          </p:nvPr>
        </p:nvSpPr>
        <p:spPr>
          <a:xfrm>
            <a:off x="316000" y="1205650"/>
            <a:ext cx="8516400" cy="3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Box and Jenkins plantean tres etapas de </a:t>
            </a:r>
            <a:r>
              <a:rPr b="1" lang="es"/>
              <a:t>modelado:</a:t>
            </a:r>
            <a:endParaRPr b="1"/>
          </a:p>
          <a:p>
            <a:pPr indent="-32575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691C1"/>
              </a:buClr>
              <a:buSzPct val="100000"/>
              <a:buAutoNum type="arabicPeriod"/>
            </a:pPr>
            <a:r>
              <a:rPr b="1" lang="es">
                <a:solidFill>
                  <a:srgbClr val="1691C1"/>
                </a:solidFill>
              </a:rPr>
              <a:t>Especificaciones</a:t>
            </a:r>
            <a:r>
              <a:rPr lang="es">
                <a:solidFill>
                  <a:srgbClr val="1691C1"/>
                </a:solidFill>
              </a:rPr>
              <a:t> </a:t>
            </a:r>
            <a:endParaRPr>
              <a:solidFill>
                <a:srgbClr val="1691C1"/>
              </a:solidFill>
            </a:endParaRPr>
          </a:p>
          <a:p>
            <a:pPr indent="-32575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Gráficos</a:t>
            </a:r>
            <a:endParaRPr/>
          </a:p>
          <a:p>
            <a:pPr indent="-32575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Estadísticas</a:t>
            </a:r>
            <a:endParaRPr/>
          </a:p>
          <a:p>
            <a:pPr indent="-32575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Contexto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ct val="100000"/>
              <a:buAutoNum type="arabicPeriod"/>
            </a:pPr>
            <a:r>
              <a:rPr b="1" lang="es">
                <a:solidFill>
                  <a:srgbClr val="1691C1"/>
                </a:solidFill>
              </a:rPr>
              <a:t>Ajuste</a:t>
            </a:r>
            <a:endParaRPr b="1">
              <a:solidFill>
                <a:srgbClr val="1691C1"/>
              </a:solidFill>
            </a:endParaRPr>
          </a:p>
          <a:p>
            <a:pPr indent="-32575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Parámetros</a:t>
            </a:r>
            <a:endParaRPr/>
          </a:p>
          <a:p>
            <a:pPr indent="-32575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Valores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ct val="100000"/>
              <a:buAutoNum type="arabicPeriod"/>
            </a:pPr>
            <a:r>
              <a:rPr b="1" lang="es">
                <a:solidFill>
                  <a:srgbClr val="1691C1"/>
                </a:solidFill>
              </a:rPr>
              <a:t>Diagnóstico</a:t>
            </a:r>
            <a:r>
              <a:rPr lang="es">
                <a:solidFill>
                  <a:srgbClr val="1691C1"/>
                </a:solidFill>
              </a:rPr>
              <a:t> </a:t>
            </a:r>
            <a:endParaRPr>
              <a:solidFill>
                <a:srgbClr val="1691C1"/>
              </a:solidFill>
            </a:endParaRPr>
          </a:p>
          <a:p>
            <a:pPr indent="-32575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Testing</a:t>
            </a:r>
            <a:endParaRPr/>
          </a:p>
        </p:txBody>
      </p:sp>
      <p:cxnSp>
        <p:nvCxnSpPr>
          <p:cNvPr id="218" name="Google Shape;218;p31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0" name="Google Shape;220;p31"/>
          <p:cNvSpPr txBox="1"/>
          <p:nvPr/>
        </p:nvSpPr>
        <p:spPr>
          <a:xfrm>
            <a:off x="4995375" y="3536150"/>
            <a:ext cx="380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/>
              <a:t>“everything should be made as simple as possible but no simpler”</a:t>
            </a:r>
            <a:endParaRPr i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Algunos modelos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Cronograma</a:t>
            </a:r>
            <a:endParaRPr b="1">
              <a:solidFill>
                <a:srgbClr val="1691C1"/>
              </a:solidFill>
            </a:endParaRPr>
          </a:p>
        </p:txBody>
      </p:sp>
      <p:cxnSp>
        <p:nvCxnSpPr>
          <p:cNvPr id="74" name="Google Shape;74;p15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76" name="Google Shape;76;p15"/>
          <p:cNvGraphicFramePr/>
          <p:nvPr/>
        </p:nvGraphicFramePr>
        <p:xfrm>
          <a:off x="824525" y="11193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{F05F7F73-E8E0-42F3-939C-914DB6210D11}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Clase 1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Introducción, nociones básicas de modelado, algunos ejemplos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Clase 2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Tendencia determinística</a:t>
                      </a:r>
                      <a:r>
                        <a:rPr lang="es">
                          <a:solidFill>
                            <a:schemeClr val="dk2"/>
                          </a:solidFill>
                        </a:rPr>
                        <a:t>, m</a:t>
                      </a:r>
                      <a:r>
                        <a:rPr lang="es">
                          <a:solidFill>
                            <a:schemeClr val="dk2"/>
                          </a:solidFill>
                        </a:rPr>
                        <a:t>odelos estacionarios AR, MA, ARMA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Clase 3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Identificación y estimación de los modelos, </a:t>
                      </a:r>
                      <a:r>
                        <a:rPr lang="es">
                          <a:solidFill>
                            <a:schemeClr val="dk2"/>
                          </a:solidFill>
                        </a:rPr>
                        <a:t>presentación de TP, aplicaciones LSTM 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Clase 4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Caso de estudio, tendencia estocástica, estacionalidad, modelos SARIMA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Clase 5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Predicciones, tratamiento de intervenciones y outliers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Clase 6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Aplicaciones. Análisis espectral. Markov*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Clase 7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Heteroscedasticidad. Frameworks.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Clase 8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Presentaciones trabajo</a:t>
                      </a:r>
                      <a:r>
                        <a:rPr lang="es">
                          <a:solidFill>
                            <a:schemeClr val="dk2"/>
                          </a:solidFill>
                        </a:rPr>
                        <a:t> final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Algunos Modelos</a:t>
            </a:r>
            <a:endParaRPr/>
          </a:p>
        </p:txBody>
      </p:sp>
      <p:sp>
        <p:nvSpPr>
          <p:cNvPr id="231" name="Google Shape;23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Ruido blanco (white noise)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Caminante aleatorio (Random walk)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Coseno aleatorio (Random Cosine wave)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blanco</a:t>
            </a:r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3">
            <a:alphaModFix/>
          </a:blip>
          <a:srcRect b="0" l="0" r="0" t="7373"/>
          <a:stretch/>
        </p:blipFill>
        <p:spPr>
          <a:xfrm>
            <a:off x="4710925" y="1106800"/>
            <a:ext cx="3789250" cy="26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 rotWithShape="1">
          <a:blip r:embed="rId4">
            <a:alphaModFix/>
          </a:blip>
          <a:srcRect b="67109" l="3992" r="72002" t="29446"/>
          <a:stretch/>
        </p:blipFill>
        <p:spPr>
          <a:xfrm>
            <a:off x="381000" y="2378075"/>
            <a:ext cx="3750374" cy="5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/>
        </p:nvSpPr>
        <p:spPr>
          <a:xfrm>
            <a:off x="381000" y="1176950"/>
            <a:ext cx="48234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2"/>
                </a:solidFill>
              </a:rPr>
              <a:t>El proceso de </a:t>
            </a:r>
            <a:r>
              <a:rPr b="1" lang="es" sz="1500">
                <a:solidFill>
                  <a:schemeClr val="dk2"/>
                </a:solidFill>
              </a:rPr>
              <a:t>ruido blanco</a:t>
            </a:r>
            <a:r>
              <a:rPr lang="es" sz="1500">
                <a:solidFill>
                  <a:schemeClr val="dk2"/>
                </a:solidFill>
              </a:rPr>
              <a:t> se define como una secuencia de variables aleatorias independientes e idénticamente distribuidas (i.i.d.)       .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descr="\{e_t\}" id="240" name="Google Shape;240;p34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2750" y="1787225"/>
            <a:ext cx="408032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34"/>
          <p:cNvGrpSpPr/>
          <p:nvPr/>
        </p:nvGrpSpPr>
        <p:grpSpPr>
          <a:xfrm>
            <a:off x="311700" y="3594325"/>
            <a:ext cx="7850001" cy="1500099"/>
            <a:chOff x="311700" y="3594325"/>
            <a:chExt cx="7850001" cy="1500099"/>
          </a:xfrm>
        </p:grpSpPr>
        <p:pic>
          <p:nvPicPr>
            <p:cNvPr id="242" name="Google Shape;242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04400" y="3594325"/>
              <a:ext cx="2957300" cy="1500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34"/>
            <p:cNvPicPr preferRelativeResize="0"/>
            <p:nvPr/>
          </p:nvPicPr>
          <p:blipFill rotWithShape="1">
            <a:blip r:embed="rId7">
              <a:alphaModFix/>
            </a:blip>
            <a:srcRect b="0" l="0" r="31342" t="0"/>
            <a:stretch/>
          </p:blipFill>
          <p:spPr>
            <a:xfrm>
              <a:off x="311700" y="3716600"/>
              <a:ext cx="4607049" cy="1255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4" name="Google Shape;244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625" y="2936425"/>
            <a:ext cx="3765507" cy="6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Gráficos</a:t>
            </a:r>
            <a:endParaRPr b="1">
              <a:solidFill>
                <a:srgbClr val="1691C1"/>
              </a:solidFill>
            </a:endParaRPr>
          </a:p>
        </p:txBody>
      </p:sp>
      <p:cxnSp>
        <p:nvCxnSpPr>
          <p:cNvPr id="250" name="Google Shape;250;p35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52" name="Google Shape;2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00" y="2470375"/>
            <a:ext cx="3431974" cy="257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/>
          <p:cNvPicPr preferRelativeResize="0"/>
          <p:nvPr/>
        </p:nvPicPr>
        <p:blipFill rotWithShape="1">
          <a:blip r:embed="rId4">
            <a:alphaModFix/>
          </a:blip>
          <a:srcRect b="0" l="0" r="18099" t="0"/>
          <a:stretch/>
        </p:blipFill>
        <p:spPr>
          <a:xfrm>
            <a:off x="371000" y="1181787"/>
            <a:ext cx="3431974" cy="15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9275" y="2470375"/>
            <a:ext cx="3410966" cy="25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1400" y="1116446"/>
            <a:ext cx="4076901" cy="16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Caminata aleatoria</a:t>
            </a:r>
            <a:endParaRPr/>
          </a:p>
        </p:txBody>
      </p:sp>
      <p:pic>
        <p:nvPicPr>
          <p:cNvPr id="261" name="Google Shape;261;p36"/>
          <p:cNvPicPr preferRelativeResize="0"/>
          <p:nvPr/>
        </p:nvPicPr>
        <p:blipFill rotWithShape="1">
          <a:blip r:embed="rId3">
            <a:alphaModFix/>
          </a:blip>
          <a:srcRect b="62310" l="3992" r="72002" t="29308"/>
          <a:stretch/>
        </p:blipFill>
        <p:spPr>
          <a:xfrm>
            <a:off x="311700" y="3556250"/>
            <a:ext cx="3600648" cy="120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4748" y="1170125"/>
            <a:ext cx="4926853" cy="369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4750" y="1170137"/>
            <a:ext cx="4926850" cy="369513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 txBox="1"/>
          <p:nvPr/>
        </p:nvSpPr>
        <p:spPr>
          <a:xfrm>
            <a:off x="311700" y="4665475"/>
            <a:ext cx="852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https://github.com/charlieromano/TimeSeries/blob/main/Scripts/randomWalk.py</a:t>
            </a:r>
            <a:endParaRPr sz="900"/>
          </a:p>
        </p:txBody>
      </p:sp>
      <p:sp>
        <p:nvSpPr>
          <p:cNvPr id="265" name="Google Shape;265;p36"/>
          <p:cNvSpPr txBox="1"/>
          <p:nvPr/>
        </p:nvSpPr>
        <p:spPr>
          <a:xfrm>
            <a:off x="374075" y="1170125"/>
            <a:ext cx="39609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700">
                <a:solidFill>
                  <a:schemeClr val="dk2"/>
                </a:solidFill>
              </a:rPr>
              <a:t>Sean                 una secuencia de v.a. i.i.d., de media nula y varianza     . Se construye la serie de tiempo como: </a:t>
            </a:r>
            <a:endParaRPr sz="1300"/>
          </a:p>
        </p:txBody>
      </p:sp>
      <p:pic>
        <p:nvPicPr>
          <p:cNvPr descr="e_1, e_2, \ldots " id="266" name="Google Shape;266;p36" title="MathEquation,#5959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2752" y="1311325"/>
            <a:ext cx="881400" cy="18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_e^2" id="267" name="Google Shape;267;p36" title="MathEquation,#5959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1325" y="1579913"/>
            <a:ext cx="206878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}&#10;Y_1 &amp; = e_1\\&#10;Y_2 &amp; = e_1+ e_2\\&#10;&amp;\vdots\\&#10;Y_t &amp; = e_1 + e_2 + \ldots + e_t&#10;\end{align}\Rightarrow Y_t = Y_{t-1} + e_t" id="268" name="Google Shape;268;p36" title="MathEquation,#5959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0800" y="2313776"/>
            <a:ext cx="3066600" cy="9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Coseno aleatorio</a:t>
            </a:r>
            <a:endParaRPr/>
          </a:p>
        </p:txBody>
      </p:sp>
      <p:sp>
        <p:nvSpPr>
          <p:cNvPr id="274" name="Google Shape;274;p37"/>
          <p:cNvSpPr txBox="1"/>
          <p:nvPr/>
        </p:nvSpPr>
        <p:spPr>
          <a:xfrm>
            <a:off x="311700" y="4665475"/>
            <a:ext cx="852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https://github.com/charlieromano/TimeSeries/blob/main/Scripts/random_cosine.py</a:t>
            </a:r>
            <a:endParaRPr sz="900"/>
          </a:p>
        </p:txBody>
      </p:sp>
      <p:pic>
        <p:nvPicPr>
          <p:cNvPr id="275" name="Google Shape;275;p37"/>
          <p:cNvPicPr preferRelativeResize="0"/>
          <p:nvPr/>
        </p:nvPicPr>
        <p:blipFill rotWithShape="1">
          <a:blip r:embed="rId3">
            <a:alphaModFix/>
          </a:blip>
          <a:srcRect b="0" l="0" r="52727" t="21315"/>
          <a:stretch/>
        </p:blipFill>
        <p:spPr>
          <a:xfrm>
            <a:off x="387900" y="3237500"/>
            <a:ext cx="3419201" cy="14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9592" y="1137375"/>
            <a:ext cx="4771309" cy="357847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 txBox="1"/>
          <p:nvPr/>
        </p:nvSpPr>
        <p:spPr>
          <a:xfrm>
            <a:off x="353300" y="1137375"/>
            <a:ext cx="42186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2"/>
                </a:solidFill>
              </a:rPr>
              <a:t>Podemos definir un proceso aleatorio como</a:t>
            </a:r>
            <a:br>
              <a:rPr lang="es" sz="1500">
                <a:solidFill>
                  <a:schemeClr val="dk2"/>
                </a:solidFill>
              </a:rPr>
            </a:br>
            <a:br>
              <a:rPr lang="es" sz="1500">
                <a:solidFill>
                  <a:schemeClr val="dk2"/>
                </a:solidFill>
              </a:rPr>
            </a:br>
            <a:r>
              <a:rPr lang="es" sz="1500">
                <a:solidFill>
                  <a:schemeClr val="dk2"/>
                </a:solidFill>
              </a:rPr>
              <a:t>donde </a:t>
            </a:r>
            <a:r>
              <a:rPr lang="es" sz="15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rPr>
              <a:t>𝚽</a:t>
            </a:r>
            <a:r>
              <a:rPr lang="es" sz="1500">
                <a:solidFill>
                  <a:schemeClr val="dk2"/>
                </a:solidFill>
              </a:rPr>
              <a:t> se elige una única vez de una distribución uniforme en (0,1). Observar que una vez definido el valor de 𝚽, Yt es un coseno período 12. </a:t>
            </a:r>
            <a:endParaRPr sz="1100"/>
          </a:p>
        </p:txBody>
      </p:sp>
      <p:pic>
        <p:nvPicPr>
          <p:cNvPr descr="Y_t = \cos\left[2\pi \left(\frac{t}{12} + \Phi\right)\right], \quad t = 0,\pm1,\pm2,\ldots" id="278" name="Google Shape;278;p37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938" y="1517084"/>
            <a:ext cx="3492500" cy="2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9AEE5"/>
                </a:solidFill>
              </a:rPr>
              <a:t>¿preguntas?</a:t>
            </a:r>
            <a:endParaRPr>
              <a:solidFill>
                <a:srgbClr val="49AEE5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Momentos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Algunos momentos</a:t>
            </a:r>
            <a:endParaRPr b="1">
              <a:solidFill>
                <a:srgbClr val="1691C1"/>
              </a:solidFill>
            </a:endParaRPr>
          </a:p>
        </p:txBody>
      </p:sp>
      <p:cxnSp>
        <p:nvCxnSpPr>
          <p:cNvPr id="294" name="Google Shape;294;p40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6" name="Google Shape;296;p40"/>
          <p:cNvSpPr txBox="1"/>
          <p:nvPr/>
        </p:nvSpPr>
        <p:spPr>
          <a:xfrm>
            <a:off x="421900" y="1207575"/>
            <a:ext cx="8352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Una serie de tiempo       , puede entonces modelarse a través de la secuencia de variables                                          que definen un proceso estocástico.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Gran parte de la información de la distribución de estos procesos está contenida  en los momentos de dicha distribución: medias, varianzas y covarianzas. A diferencia de las variables aleatorias, estos momentos deberán definirse como función del tiempo.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Y(t)" id="297" name="Google Shape;297;p40" title="MathEquation,#595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810" y="1358025"/>
            <a:ext cx="400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{Y(t), t=t_k, t_{k+1}, \ldots , t_{k+n}\}" id="298" name="Google Shape;298;p40" title="MathEquation,#5959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8276" y="1612025"/>
            <a:ext cx="2540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0"/>
          <p:cNvSpPr txBox="1"/>
          <p:nvPr/>
        </p:nvSpPr>
        <p:spPr>
          <a:xfrm>
            <a:off x="469050" y="2975300"/>
            <a:ext cx="8270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s" sz="1800">
                <a:solidFill>
                  <a:schemeClr val="dk2"/>
                </a:solidFill>
              </a:rPr>
              <a:t>Media</a:t>
            </a:r>
            <a:r>
              <a:rPr lang="es" sz="1800">
                <a:solidFill>
                  <a:schemeClr val="dk2"/>
                </a:solidFill>
              </a:rPr>
              <a:t> (o esperanza):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s" sz="1800">
                <a:solidFill>
                  <a:schemeClr val="dk2"/>
                </a:solidFill>
              </a:rPr>
              <a:t>Función de autocovarianza</a:t>
            </a:r>
            <a:r>
              <a:rPr lang="es" sz="1800">
                <a:solidFill>
                  <a:schemeClr val="dk2"/>
                </a:solidFill>
              </a:rPr>
              <a:t>: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s" sz="1800">
                <a:solidFill>
                  <a:schemeClr val="dk2"/>
                </a:solidFill>
              </a:rPr>
              <a:t>Función de autocorrelación</a:t>
            </a:r>
            <a:r>
              <a:rPr lang="es" sz="1800">
                <a:solidFill>
                  <a:schemeClr val="dk2"/>
                </a:solidFill>
              </a:rPr>
              <a:t>: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\mu_t = \mathbb{E}[Y_t]" id="300" name="Google Shape;300;p40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6500" y="3079150"/>
            <a:ext cx="93640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_{t,s} = Cov(Y_{t}, Y_{s}) = \mathbb{E}\left[(Y_t - \mu_t)(Y_s - \mu_s)\right]" id="301" name="Google Shape;301;p40" title="MathEquation,#5959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5021" y="3512421"/>
            <a:ext cx="390769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_{t,s} = Corr(Y_{t}, Y_{s}) = \frac{Cov(Y_t, Y_s)}{\sqrt{var(Y_t)var(Y_s)}}" id="302" name="Google Shape;302;p40" title="MathEquation,#5959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6825" y="3864338"/>
            <a:ext cx="3203604" cy="4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Algunos momentos (caso multivariado)</a:t>
            </a:r>
            <a:endParaRPr/>
          </a:p>
        </p:txBody>
      </p:sp>
      <p:sp>
        <p:nvSpPr>
          <p:cNvPr id="308" name="Google Shape;308;p41"/>
          <p:cNvSpPr txBox="1"/>
          <p:nvPr>
            <p:ph idx="1" type="body"/>
          </p:nvPr>
        </p:nvSpPr>
        <p:spPr>
          <a:xfrm>
            <a:off x="311700" y="1152475"/>
            <a:ext cx="8520600" cy="3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Análogamente, si se tiene una serie de tiempo multivariada, donde                       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definimos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s"/>
              <a:t>Media</a:t>
            </a:r>
            <a:r>
              <a:rPr lang="es"/>
              <a:t> (o esperanza):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s"/>
              <a:t>Matriz de cross-covarianza</a:t>
            </a:r>
            <a:r>
              <a:rPr lang="es"/>
              <a:t>:                                    , donde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s"/>
              <a:t>Matriz de cross-correlación</a:t>
            </a:r>
            <a:r>
              <a:rPr lang="es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Y_t = [Y_t^{(1)}, \ldots, Y_t^{(l)}]" id="309" name="Google Shape;309;p41" title="MathEquation,#595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8725" y="1258025"/>
            <a:ext cx="1441134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oldsymbol{\mu_t} = [\mu^{(1)}_t, \ldots, \mu_t^{(l)}] = [\mathbb{E}[Y_t^{(1)}],\ldots,\mathbb{E}[Y_t^{(l)}]]" id="310" name="Google Shape;310;p41" title="MathEquation,#5959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6825" y="2189900"/>
            <a:ext cx="3078788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_{t,s} = \left[\begin{matrix}C_{t,s}^{(1,1)} &amp; \ldots &amp; C_{t,s}^{(1,l)}\\ \vdots &amp; \ddots &amp; \vdots \\&#10;C_{t,s}^{(l,1)}&amp;\cdots &amp;C_{t,s}^{(l,l)} \end{matrix}\right]" id="311" name="Google Shape;311;p41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4850" y="2655550"/>
            <a:ext cx="2220766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_{t,s}^{(i,j)} = Cov(Y_t^{(i)}, Y_s^{(j)}) = \mathbb{E}[(Y_t^{(i)} - \mu_t^{(i)})(Y_s^{(j)} - \mu_s^{(j)})]" id="312" name="Google Shape;312;p41" title="MathEquation,#5959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8688" y="3671550"/>
            <a:ext cx="356491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_{t,s} = \left[\begin{matrix}R_{t,s}^{(1,1)} &amp; \ldots &amp; R_{t,s}^{(1,l)}\\ \vdots &amp; \ddots &amp; \vdots \\&#10;R_{t,s}^{(l,1)}&amp;\cdots &amp;R_{t,s}^{(l,l)} \end{matrix}\right]" id="313" name="Google Shape;313;p41" title="MathEquation,#5959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1813" y="4007050"/>
            <a:ext cx="2226850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blanco</a:t>
            </a:r>
            <a:endParaRPr/>
          </a:p>
        </p:txBody>
      </p:sp>
      <p:sp>
        <p:nvSpPr>
          <p:cNvPr id="319" name="Google Shape;319;p42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proceso de </a:t>
            </a:r>
            <a:r>
              <a:rPr b="1" lang="es"/>
              <a:t>ruido blanco</a:t>
            </a:r>
            <a:r>
              <a:rPr lang="es"/>
              <a:t> se define como una secuencia de variables aleatorias independientes e idénticamente distribuidas (i.i.d.)       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Algunas propiedades:</a:t>
            </a:r>
            <a:endParaRPr/>
          </a:p>
        </p:txBody>
      </p:sp>
      <p:pic>
        <p:nvPicPr>
          <p:cNvPr descr="\{e_t\}" id="320" name="Google Shape;320;p42" title="MathEquation,#595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575" y="1600200"/>
            <a:ext cx="40803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ullet\quad \mathbb{P}(e_{t_1}\le x_1, \ldots, e_{t_n}\le x_n) = \prod_{i=1}^n\mathbb{P}(t_{t_i}\le x_i) = \mathbb{P}(e_{t_1-k}\le x_1, \ldots, e_{t_n-k}\le x_n) " id="321" name="Google Shape;321;p42" title="MathEquation,#5959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2516375"/>
            <a:ext cx="7707586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ullet\quad \mu_t = \mu \quad \text{ y } \quad var(e_t) = \sigma_e^2\quad \forall t" id="322" name="Google Shape;322;p42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900" y="3026290"/>
            <a:ext cx="303283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ullet\quad C_{t,s} = \sigma_e^2\boldsymbol{1}\{t=s\}" id="323" name="Google Shape;323;p42" title="MathEquation,#5959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900" y="3510825"/>
            <a:ext cx="1978054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9009" y="2978275"/>
            <a:ext cx="2285966" cy="17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Bibliografía</a:t>
            </a:r>
            <a:endParaRPr b="1">
              <a:solidFill>
                <a:srgbClr val="1691C1"/>
              </a:solidFill>
            </a:endParaRPr>
          </a:p>
        </p:txBody>
      </p:sp>
      <p:cxnSp>
        <p:nvCxnSpPr>
          <p:cNvPr id="82" name="Google Shape;82;p16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875" y="1174750"/>
            <a:ext cx="2416450" cy="363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179263"/>
            <a:ext cx="2416454" cy="362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0725" y="1170125"/>
            <a:ext cx="3050874" cy="177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3069" y="3022488"/>
            <a:ext cx="1246186" cy="17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Caminante aleatorio (Random Walk)</a:t>
            </a:r>
            <a:endParaRPr/>
          </a:p>
        </p:txBody>
      </p:sp>
      <p:pic>
        <p:nvPicPr>
          <p:cNvPr descr="e_1, e_2, \ldots " id="330" name="Google Shape;330;p43" title="MathEquation,#595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150" y="1288475"/>
            <a:ext cx="1101686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Sean                   una secuencia de v.a. i.i.d., de media nula y varianza     . Se construye la serie de tiempo como: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s"/>
            </a:br>
            <a:br>
              <a:rPr lang="es"/>
            </a:br>
            <a:r>
              <a:rPr lang="es"/>
              <a:t>Podemos calcular distintos momentos para Yt: </a:t>
            </a:r>
            <a:endParaRPr baseline="-25000" sz="2000"/>
          </a:p>
        </p:txBody>
      </p:sp>
      <p:pic>
        <p:nvPicPr>
          <p:cNvPr descr="\sigma_e^2" id="332" name="Google Shape;332;p43" title="MathEquation,#5959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5350" y="1288475"/>
            <a:ext cx="206878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}&#10;Y_1 &amp; = e_1\\&#10;Y_2 &amp; = e_1+ e_2\\&#10;&amp;\vdots\\&#10;Y_t &amp; = e_1 + e_2 + \ldots + e_t&#10;\end{align}\Rightarrow Y_t = Y_{t-1} + e_t" id="333" name="Google Shape;333;p43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8450" y="1856107"/>
            <a:ext cx="3687096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u_t = \mathbb{E}[Y_t] = \mathbb{E}[e_1 +\ldots+e_t] = 0\quad \forall t" id="334" name="Google Shape;334;p43" title="MathEquation,#5959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6738" y="3480950"/>
            <a:ext cx="3265714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_t^2 = var(Y_t) = var(e_1 +\ldots+e_t) = t \sigma_e^2 \quad \forall t" id="335" name="Google Shape;335;p43" title="MathEquation,#5959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6750" y="3837475"/>
            <a:ext cx="3762962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3"/>
          <p:cNvSpPr txBox="1"/>
          <p:nvPr/>
        </p:nvSpPr>
        <p:spPr>
          <a:xfrm>
            <a:off x="6972425" y="3352575"/>
            <a:ext cx="204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1691C1"/>
                </a:solidFill>
              </a:rPr>
              <a:t>¿Qué podemos concluir?</a:t>
            </a:r>
            <a:endParaRPr b="1" sz="1800">
              <a:solidFill>
                <a:srgbClr val="1691C1"/>
              </a:solidFill>
            </a:endParaRPr>
          </a:p>
        </p:txBody>
      </p:sp>
      <p:pic>
        <p:nvPicPr>
          <p:cNvPr descr="C_{t,s} = Cov(Y_t, Y_s) = t\sigma_e^2\quad (1 \leq t \leq  s)" id="337" name="Google Shape;337;p43" title="MathEquation,#5959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86750" y="4223308"/>
            <a:ext cx="322539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_{t,s} = \sqrt{\frac{t}{s}}" id="338" name="Google Shape;338;p43" title="MathEquation,#5959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86750" y="4532925"/>
            <a:ext cx="920936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85400" y="1804160"/>
            <a:ext cx="2046901" cy="1535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Coseno aleatorio (Random Cosine Wave)</a:t>
            </a:r>
            <a:endParaRPr/>
          </a:p>
        </p:txBody>
      </p:sp>
      <p:sp>
        <p:nvSpPr>
          <p:cNvPr id="345" name="Google Shape;34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Podemos definir un proceso aleatorio como</a:t>
            </a:r>
            <a:br>
              <a:rPr lang="es"/>
            </a:br>
            <a:br>
              <a:rPr lang="es"/>
            </a:br>
            <a:r>
              <a:rPr lang="es"/>
              <a:t>donde </a:t>
            </a:r>
            <a:r>
              <a:rPr lang="es">
                <a:latin typeface="Ubuntu Light"/>
                <a:ea typeface="Ubuntu Light"/>
                <a:cs typeface="Ubuntu Light"/>
                <a:sym typeface="Ubuntu Light"/>
              </a:rPr>
              <a:t>𝚽</a:t>
            </a:r>
            <a:r>
              <a:rPr lang="es"/>
              <a:t> se elige una única vez de una distribución uniforme en (0,1).  Observar que una vez definido el valor de </a:t>
            </a:r>
            <a:r>
              <a:rPr lang="es"/>
              <a:t>𝚽, Yt es un coseno período 12.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Vemos que se corresponde con un proceso estacionario</a:t>
            </a:r>
            <a:endParaRPr/>
          </a:p>
        </p:txBody>
      </p:sp>
      <p:pic>
        <p:nvPicPr>
          <p:cNvPr descr="Y_t = \cos\left[2\pi \left(\frac{t}{12} + \Phi\right)\right], \quad t = 0,\pm1,\pm2,\ldots" id="346" name="Google Shape;346;p44" title="MathEquation,#595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38" y="1593284"/>
            <a:ext cx="34925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b{E}[Y_t] = \mathbb{E}\left\{\cos\left[2\pi\left(\frac{t}{12}+\Phi\right)\right] \right\}= \frac{1}{2\pi}\left[\sin\left(2\pi\frac{t}{12}+2\pi\right) - \sin\left(2\pi\frac{t}{12}\right)\right] = 0" id="347" name="Google Shape;347;p44" title="MathEquation,#5959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038" y="2571760"/>
            <a:ext cx="5731282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_{t,s} = Cov(Y_t, Y_s) = \mathbb{E}\left\{\cos\left[2\pi\left(\frac{t}{12}+\Phi\right)\right] \cos\left[2\pi\left(\frac{2}{12}+\Phi\right)\right] \right\}=\frac{1}{2}\cos\left[2\pi\left(\frac{|t-s|}{12}\right)\right]" id="348" name="Google Shape;348;p44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382" y="3075700"/>
            <a:ext cx="5742608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8334" y="2420725"/>
            <a:ext cx="2186867" cy="16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Estacionariedad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Estacionariedad vs. Estacionalidad</a:t>
            </a:r>
            <a:endParaRPr/>
          </a:p>
        </p:txBody>
      </p:sp>
      <p:sp>
        <p:nvSpPr>
          <p:cNvPr id="360" name="Google Shape;360;p46"/>
          <p:cNvSpPr txBox="1"/>
          <p:nvPr>
            <p:ph idx="1" type="body"/>
          </p:nvPr>
        </p:nvSpPr>
        <p:spPr>
          <a:xfrm>
            <a:off x="311700" y="1152475"/>
            <a:ext cx="466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Estacionariedad</a:t>
            </a:r>
            <a:r>
              <a:rPr lang="es"/>
              <a:t> es una propiedad de algunas series de tiempo que tiene que ver con </a:t>
            </a:r>
            <a:r>
              <a:rPr b="1" lang="es"/>
              <a:t>invarianza</a:t>
            </a:r>
            <a:r>
              <a:rPr lang="es"/>
              <a:t> a lo largo del tiempo.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Estacionalidad</a:t>
            </a:r>
            <a:r>
              <a:rPr lang="es"/>
              <a:t> se refiere a ciclos o períodos que se pueden observar en una serie de tiempo, por ejemplo las </a:t>
            </a:r>
            <a:r>
              <a:rPr b="1" lang="es"/>
              <a:t>estaciones</a:t>
            </a:r>
            <a:r>
              <a:rPr lang="es"/>
              <a:t> del año</a:t>
            </a:r>
            <a:endParaRPr/>
          </a:p>
        </p:txBody>
      </p:sp>
      <p:pic>
        <p:nvPicPr>
          <p:cNvPr id="361" name="Google Shape;3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7490" y="1152483"/>
            <a:ext cx="2501774" cy="15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9895" y="3246506"/>
            <a:ext cx="2643551" cy="137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Estacionariedad</a:t>
            </a:r>
            <a:endParaRPr/>
          </a:p>
        </p:txBody>
      </p:sp>
      <p:sp>
        <p:nvSpPr>
          <p:cNvPr id="368" name="Google Shape;368;p47"/>
          <p:cNvSpPr txBox="1"/>
          <p:nvPr>
            <p:ph idx="1" type="body"/>
          </p:nvPr>
        </p:nvSpPr>
        <p:spPr>
          <a:xfrm>
            <a:off x="311700" y="1152475"/>
            <a:ext cx="8520600" cy="38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suposición que suele hacerse a la hora de modelar series de tiempo es la estacionariedad.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Se dice que un proceso es </a:t>
            </a:r>
            <a:r>
              <a:rPr b="1" lang="es"/>
              <a:t>estacionario</a:t>
            </a:r>
            <a:r>
              <a:rPr lang="es"/>
              <a:t> (</a:t>
            </a:r>
            <a:r>
              <a:rPr i="1" lang="es"/>
              <a:t>stationary</a:t>
            </a:r>
            <a:r>
              <a:rPr lang="es"/>
              <a:t>) si la distribución del proceso no cambia a lo largo del tiempo. Matemáticamente, quiere decir que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Una conclusión que se desprende de esta definición es que su los procesos son estacionarios, su media es constante en el tiempo y las funciones de autocorrelación y autocovarianza dependen sólo de la diferencia de tiempos: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\mu_t = \mu_s = \mu\quad \forall t,s" id="369" name="Google Shape;369;p47" title="MathEquation,#595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463" y="3932325"/>
            <a:ext cx="189906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_{t,s} = Cov(Y_t, Y_s) = Cov(Y_{t+\delta}, Y_{s+\delta}) = C_{s-t}, \quad\forall \ s, t, \delta" id="370" name="Google Shape;370;p47" title="MathEquation,#5959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213" y="4282450"/>
            <a:ext cx="472558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_{t,s} = Corr(Y_t, Y_s) = Corr(Y_{t+\delta}, Y_{s+\delta}) = R_{s-t}, \quad\forall \ s, t, \delta" id="371" name="Google Shape;371;p47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2949" y="4632575"/>
            <a:ext cx="483809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{Y_{t_1},\ldots, Y_{t_n}} = f_{Y_{t_{1+\delta}},\ldots, Y_{t_{n+\delta}}},\quad \forall t_1,\ldots t_n, \forall \delta" id="372" name="Google Shape;372;p47" title="MathEquation,#5959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4463" y="2571750"/>
            <a:ext cx="3595076" cy="2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Estacionariedad débil</a:t>
            </a:r>
            <a:endParaRPr/>
          </a:p>
        </p:txBody>
      </p:sp>
      <p:sp>
        <p:nvSpPr>
          <p:cNvPr id="378" name="Google Shape;378;p48"/>
          <p:cNvSpPr txBox="1"/>
          <p:nvPr>
            <p:ph idx="1" type="body"/>
          </p:nvPr>
        </p:nvSpPr>
        <p:spPr>
          <a:xfrm>
            <a:off x="311700" y="1166302"/>
            <a:ext cx="8520600" cy="3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dice que un proceso es </a:t>
            </a:r>
            <a:r>
              <a:rPr b="1" lang="es"/>
              <a:t>débilmente estacionario (DE)</a:t>
            </a:r>
            <a:r>
              <a:rPr lang="es"/>
              <a:t> si sólo se cumple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Es decir que sólo se pide que sean estacionarios los momentos hasta de segundo orden.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En general cuando hablemos de series de tiempo estacionarias nos estaremos refiriendo a este tipo de estacionariedad.</a:t>
            </a:r>
            <a:endParaRPr/>
          </a:p>
        </p:txBody>
      </p:sp>
      <p:pic>
        <p:nvPicPr>
          <p:cNvPr descr="\mu_t = \mu_s = \mu\quad \forall t,s" id="379" name="Google Shape;379;p48" title="MathEquation,#595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728" y="1751126"/>
            <a:ext cx="189906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_{t,s} = Cov(Y_t, Y_s) = Cov(Y_{t+\delta}, Y_{s+\delta}) = C_{s-t}, \quad\forall \ s, t, \delta" id="380" name="Google Shape;380;p48" title="MathEquation,#5959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800" y="2967125"/>
            <a:ext cx="472558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_{t,s} = Corr(Y_t, Y_s) = Corr(Y_{t+\delta}, Y_{s+\delta}) = R_{s-t}, \quad\forall \ s, t, \delta" id="381" name="Google Shape;381;p48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9549" y="3317275"/>
            <a:ext cx="4838096" cy="2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Estimación de momentos</a:t>
            </a:r>
            <a:endParaRPr/>
          </a:p>
        </p:txBody>
      </p:sp>
      <p:sp>
        <p:nvSpPr>
          <p:cNvPr id="387" name="Google Shape;38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Dadas N muestras de una serie de tiempo DE                   , entonces podemos estimar los momentos como: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\hat{\mu}  = \frac{1}{N}\sum_{i=1}^N y_i" id="388" name="Google Shape;388;p49" title="MathEquation,#595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650" y="2277838"/>
            <a:ext cx="1612698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{y_1, \ldots, y_N\}" id="389" name="Google Shape;389;p49" title="MathEquation,#5959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950" y="1246375"/>
            <a:ext cx="113519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C}_k = \frac{1}{N} \sum_{n=k+1}^N(y_n - \hat{\mu}) (y_{n-k} - \hat{\mu})" id="390" name="Google Shape;390;p49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2888" y="2882125"/>
            <a:ext cx="3858228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R}_k = \frac{\hat{C}_k}{\hat{C}_0}" id="391" name="Google Shape;391;p49" title="MathEquation,#5959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7363" y="3436300"/>
            <a:ext cx="889278" cy="5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Resumen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¿Qué cubrimos en esta clase?</a:t>
            </a:r>
            <a:endParaRPr/>
          </a:p>
        </p:txBody>
      </p:sp>
      <p:sp>
        <p:nvSpPr>
          <p:cNvPr id="402" name="Google Shape;402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Qué es una serie de tiempo, para qué sirve estudiarlas y cómo podemos modelarlas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Momentos útiles para analizar series de tiempo: media, varianza, autocovarianza y autocorrelación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Algunos modelos: ruido blanco, caminante aleatorio, coseno aleatorio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Estacionariedad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Algunas técnicas de preprocesamiento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Actividad</a:t>
            </a:r>
            <a:endParaRPr b="1">
              <a:solidFill>
                <a:srgbClr val="1691C1"/>
              </a:solidFill>
            </a:endParaRPr>
          </a:p>
        </p:txBody>
      </p:sp>
      <p:sp>
        <p:nvSpPr>
          <p:cNvPr id="408" name="Google Shape;408;p52"/>
          <p:cNvSpPr txBox="1"/>
          <p:nvPr>
            <p:ph idx="1" type="body"/>
          </p:nvPr>
        </p:nvSpPr>
        <p:spPr>
          <a:xfrm>
            <a:off x="316000" y="1205650"/>
            <a:ext cx="8516400" cy="3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Generar una serie de tiempo con valores aleatorios y graficarla.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Graficar una serie de tiempo de los ejemplos del repositorio: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Redactar un informe describiendo tres series de tiempo distintas (máx. 3 páginas)</a:t>
            </a:r>
            <a:endParaRPr/>
          </a:p>
        </p:txBody>
      </p:sp>
      <p:cxnSp>
        <p:nvCxnSpPr>
          <p:cNvPr id="409" name="Google Shape;409;p52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Acerca del curso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</a:t>
            </a:r>
            <a:r>
              <a:rPr lang="es"/>
              <a:t>odelos clásicos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Práctica matemática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Análisis usando Python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Aplicaciones con redes neuronales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Aplicaciones en temas de interés del alumnado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Repo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Repo</a:t>
            </a:r>
            <a:endParaRPr b="1">
              <a:solidFill>
                <a:srgbClr val="1691C1"/>
              </a:solidFill>
            </a:endParaRPr>
          </a:p>
        </p:txBody>
      </p:sp>
      <p:cxnSp>
        <p:nvCxnSpPr>
          <p:cNvPr id="99" name="Google Shape;99;p18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4157" y="445016"/>
            <a:ext cx="101814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625" y="1199350"/>
            <a:ext cx="5578068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350700" y="1380850"/>
            <a:ext cx="2476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Datasets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Docs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Pics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Scripts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README</a:t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2992250" y="604600"/>
            <a:ext cx="482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https://github.com/charlieromano/TimeSeries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¿Qué es una serie de tiempo?</a:t>
            </a:r>
            <a:endParaRPr b="1">
              <a:solidFill>
                <a:srgbClr val="1691C1"/>
              </a:solidFill>
            </a:endParaRPr>
          </a:p>
        </p:txBody>
      </p:sp>
      <p:cxnSp>
        <p:nvCxnSpPr>
          <p:cNvPr id="115" name="Google Shape;115;p20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775000" y="1181975"/>
            <a:ext cx="825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Un registro de un fenómeno que varía en el tiempo de forma irregular es una serie de tiempo.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8" name="Google Shape;118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187" y="3032000"/>
            <a:ext cx="3408424" cy="20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5209" y="3082050"/>
            <a:ext cx="3658906" cy="18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4870"/>
          <a:stretch/>
        </p:blipFill>
        <p:spPr>
          <a:xfrm>
            <a:off x="717650" y="1540300"/>
            <a:ext cx="3781502" cy="15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7149"/>
          <a:stretch/>
        </p:blipFill>
        <p:spPr>
          <a:xfrm>
            <a:off x="4709675" y="1540300"/>
            <a:ext cx="3874450" cy="15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¿Para qué estudiar Series de Tiempo?</a:t>
            </a:r>
            <a:endParaRPr b="1">
              <a:solidFill>
                <a:srgbClr val="1691C1"/>
              </a:solidFill>
            </a:endParaRPr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6000" y="1129450"/>
            <a:ext cx="8758200" cy="11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En general no podemos asumir que la </a:t>
            </a:r>
            <a:r>
              <a:rPr b="1" lang="es"/>
              <a:t>observación </a:t>
            </a:r>
            <a:r>
              <a:rPr lang="es"/>
              <a:t>surge independientemente de una población común. </a:t>
            </a:r>
            <a:r>
              <a:rPr lang="es"/>
              <a:t>Estudiar modelos que incorporen </a:t>
            </a:r>
            <a:r>
              <a:rPr b="1" lang="es"/>
              <a:t>dependencia </a:t>
            </a:r>
            <a:r>
              <a:rPr lang="es"/>
              <a:t>es la clave en TSA.</a:t>
            </a:r>
            <a:endParaRPr/>
          </a:p>
        </p:txBody>
      </p:sp>
      <p:cxnSp>
        <p:nvCxnSpPr>
          <p:cNvPr id="128" name="Google Shape;128;p21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311700" y="2298900"/>
            <a:ext cx="85266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</a:pPr>
            <a:r>
              <a:rPr b="1" lang="es" sz="1800">
                <a:solidFill>
                  <a:schemeClr val="dk2"/>
                </a:solidFill>
              </a:rPr>
              <a:t>Descripción</a:t>
            </a:r>
            <a:r>
              <a:rPr lang="es" sz="1800">
                <a:solidFill>
                  <a:schemeClr val="dk2"/>
                </a:solidFill>
              </a:rPr>
              <a:t>: se desea resumir  las características de una serie de tiempo.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</a:pPr>
            <a:r>
              <a:rPr b="1" lang="es" sz="1800">
                <a:solidFill>
                  <a:schemeClr val="dk2"/>
                </a:solidFill>
              </a:rPr>
              <a:t>Modelado</a:t>
            </a:r>
            <a:r>
              <a:rPr lang="es" sz="1800">
                <a:solidFill>
                  <a:schemeClr val="dk2"/>
                </a:solidFill>
              </a:rPr>
              <a:t>: se busca identificar un modelo aproximado del problema. Es necesario identificar un modelo correcto, así como los parámetros asociados al mismo.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</a:pPr>
            <a:r>
              <a:rPr b="1" lang="es" sz="1800">
                <a:solidFill>
                  <a:schemeClr val="dk2"/>
                </a:solidFill>
              </a:rPr>
              <a:t>Predicción</a:t>
            </a:r>
            <a:r>
              <a:rPr lang="es" sz="1800">
                <a:solidFill>
                  <a:schemeClr val="dk2"/>
                </a:solidFill>
              </a:rPr>
              <a:t>: el objetivo es conocer, o predecir, el comportamiento futuro del sistema.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</a:pPr>
            <a:r>
              <a:rPr b="1" lang="es" sz="1800">
                <a:solidFill>
                  <a:schemeClr val="dk2"/>
                </a:solidFill>
              </a:rPr>
              <a:t>Extracción de señales</a:t>
            </a:r>
            <a:r>
              <a:rPr lang="es" sz="1800">
                <a:solidFill>
                  <a:schemeClr val="dk2"/>
                </a:solidFill>
              </a:rPr>
              <a:t>: de todo el modelo, se busca extraer ciertas señales que resultan de interés para el problema en cuestión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¿Para qué estudiar Series de Tiempo?</a:t>
            </a:r>
            <a:endParaRPr b="1">
              <a:solidFill>
                <a:srgbClr val="1691C1"/>
              </a:solidFill>
            </a:endParaRPr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6000" y="1129450"/>
            <a:ext cx="8758200" cy="11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En general no podemos asumir que la </a:t>
            </a:r>
            <a:r>
              <a:rPr b="1" lang="es"/>
              <a:t>observación </a:t>
            </a:r>
            <a:r>
              <a:rPr lang="es"/>
              <a:t>surge independientemente de una población común. Estudiar modelos que incorporen </a:t>
            </a:r>
            <a:r>
              <a:rPr b="1" lang="es"/>
              <a:t>dependencia </a:t>
            </a:r>
            <a:r>
              <a:rPr lang="es"/>
              <a:t>es la clave en TSA.</a:t>
            </a:r>
            <a:endParaRPr/>
          </a:p>
        </p:txBody>
      </p:sp>
      <p:cxnSp>
        <p:nvCxnSpPr>
          <p:cNvPr id="137" name="Google Shape;137;p22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9" name="Google Shape;139;p22"/>
          <p:cNvSpPr txBox="1"/>
          <p:nvPr/>
        </p:nvSpPr>
        <p:spPr>
          <a:xfrm>
            <a:off x="311700" y="2298900"/>
            <a:ext cx="8526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</a:pPr>
            <a:r>
              <a:rPr b="1" lang="es" sz="1800">
                <a:solidFill>
                  <a:schemeClr val="dk2"/>
                </a:solidFill>
              </a:rPr>
              <a:t>Descripción</a:t>
            </a:r>
            <a:r>
              <a:rPr lang="es" sz="1800">
                <a:solidFill>
                  <a:schemeClr val="dk2"/>
                </a:solidFill>
              </a:rPr>
              <a:t>: se desea resumir  las características de una serie de tiempo.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b="0" l="0" r="0" t="14302"/>
          <a:stretch/>
        </p:blipFill>
        <p:spPr>
          <a:xfrm>
            <a:off x="1839050" y="2907800"/>
            <a:ext cx="5465901" cy="15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